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916"/>
    <a:srgbClr val="BEBCBA"/>
    <a:srgbClr val="B6B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F632FE-E25B-43CA-95AD-30E6372F6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7F8B02A-93AE-422D-AF12-584BC3634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80FCD2-20D6-48C8-9227-426717D1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CB6A4C4-370E-425C-8C20-C281535E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E21D0F-5015-4993-B5DE-BEE079B53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897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0C1BD5-557B-4DCB-A5CF-8C3136F8B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1068523-0219-4034-A536-4AE9BC3E3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B23831-43D9-4923-B2F7-864A5A59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516CA6-D800-42FA-B6E9-82C3A61D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CDFC969-DF0E-4A86-A0AA-6F89A717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359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72D6E50-1BEA-4581-B6FE-FBED0E532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866B619-1C5C-4D3F-8C8A-B9D1AB80E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424C3EA-9C50-4DEC-BCBF-ACE890B6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634499-8060-449D-AA2F-A1F93CDF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61E61F-AC1B-4F9D-8620-672CFBD5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8725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8C6A2D-0E63-4F80-87CA-2E3113E8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81CB64-AFFA-4FB5-AF6E-F28D86CD7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331D5-7EFF-485F-BD11-59E6863C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0119E4-F7A0-4BEE-B3D7-575D479B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EBB45F-4A5E-4B22-890D-C4E16DB6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28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EA25F5-BC98-4209-A9E6-AFE1B7ED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D54548-9909-4C94-A56F-E71D5F6A7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8D88AB-8E34-4E70-8EB9-538D1C56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9D3BFE-02F6-44D9-88F2-AF9D327E1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3E22009-1FCD-4C4E-9025-116F655D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431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83A7BD-ABA4-4178-91CC-879AE227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52FEFC-AB72-4DBA-B252-63E335DAF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2CA79A6-4477-4188-B99D-C42442679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E712715-E74B-45DC-95BA-FBF751EB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E4F8D8-B6B1-4048-894F-FB5C954A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44F15E-3117-4A26-90E5-CB7E5492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288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F20710-FB87-4F23-8B18-5F744916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163231F-0A98-4689-AD29-71CFF5567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BAC6E1D-D3AB-4378-BCDC-416F0F80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599ACCB-B78B-441F-A8FB-6C59409C5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077A1B7-C2EE-415C-8458-B2F393190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B270698-B072-4AAA-9670-6898094A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7DEA082-16EB-4816-BF5D-6450726B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264E796-18B2-4B57-8467-0801CA51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407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014BFE-9EFA-46B9-BEAE-F7C9861F9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F56210E-1053-4129-9E1B-CFCB7F4E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2DADA10-D42E-4895-9E8F-E465E51F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B7398BD-E844-417C-8BC2-415CE062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308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E2E8F93-CD60-4D5D-98FF-A99B0FB5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4CD35F9-F9FF-4FF2-AB35-3DDDF88A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2030618-4363-42B6-B6E9-C8D595FD1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385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53ECF3-57A3-4115-BF7C-4D3C5D79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130EB9-C9EA-464F-AED4-92EAAA139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72E8BE-991E-4D0D-87CF-4731E7F46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81CC8CC-ED3E-4805-B7BC-1111EF1E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5E8BE0F-8ABE-48B0-8AAC-37F78193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D564247-1645-42C1-85D2-661E6FCC2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164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A0CA50-F056-44C8-89BF-819933DB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5AE7CD3-A4F4-4A01-84A4-65E1A5908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1C37D4F-A8FF-4DDE-BCEA-F1D535B5E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8E7BA12-C03C-4002-BE65-CB490054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5161F21-506A-42CC-911C-598150A9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2AC892E-6252-4A67-82F1-7AD593D2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124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A9F5904-10E4-461D-B57F-0BB8299D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ABAC83-CD02-4522-AC0C-CBCD560E4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0A8A40-BF79-4754-AB08-89752FB38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043AA-F638-4B4C-AD33-52737DCA6F70}" type="datetimeFigureOut">
              <a:rPr lang="nb-NO" smtClean="0"/>
              <a:t>24.10.2019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A9C9E8-F566-4DA3-B3DC-A53B7CF9B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CB1C6B8-A997-448F-ABF0-28D794791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EDB1F-A8B2-4F1D-A4EB-0CFC134182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593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03FA179-62D5-4C0C-9D74-0BEED21D0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4F7F678-25A0-4536-B732-24CAC0FFA89D}"/>
              </a:ext>
            </a:extLst>
          </p:cNvPr>
          <p:cNvSpPr/>
          <p:nvPr/>
        </p:nvSpPr>
        <p:spPr>
          <a:xfrm>
            <a:off x="0" y="0"/>
            <a:ext cx="12192000" cy="5228699"/>
          </a:xfrm>
          <a:prstGeom prst="rect">
            <a:avLst/>
          </a:prstGeom>
          <a:solidFill>
            <a:srgbClr val="BE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7" name="Bilde 6" descr="Et bilde som inneholder mann&#10;&#10;Automatisk generert beskrivelse">
            <a:extLst>
              <a:ext uri="{FF2B5EF4-FFF2-40B4-BE49-F238E27FC236}">
                <a16:creationId xmlns:a16="http://schemas.microsoft.com/office/drawing/2014/main" id="{32CF3E4C-E32D-4049-AF8E-B386748A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877">
            <a:off x="2763215" y="382839"/>
            <a:ext cx="3657143" cy="457142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67DD12-1BF2-4E1C-84E6-AAA3EC74FF50}"/>
              </a:ext>
            </a:extLst>
          </p:cNvPr>
          <p:cNvSpPr txBox="1">
            <a:spLocks/>
          </p:cNvSpPr>
          <p:nvPr/>
        </p:nvSpPr>
        <p:spPr>
          <a:xfrm>
            <a:off x="5124450" y="1629301"/>
            <a:ext cx="5353050" cy="2649996"/>
          </a:xfrm>
        </p:spPr>
        <p:txBody>
          <a:bodyPr/>
          <a:lstStyle>
            <a:defPPr>
              <a:defRPr lang="nb-NO"/>
            </a:defPPr>
            <a:lvl1pPr marL="0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4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898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E20916"/>
                </a:solidFill>
              </a:rPr>
              <a:t>15 </a:t>
            </a:r>
            <a:r>
              <a:rPr lang="nb-NO" sz="1400" dirty="0">
                <a:solidFill>
                  <a:srgbClr val="E20916"/>
                </a:solidFill>
              </a:rPr>
              <a:t>Ansatte</a:t>
            </a:r>
            <a:r>
              <a:rPr lang="en-US" sz="1400" dirty="0">
                <a:solidFill>
                  <a:srgbClr val="E20916"/>
                </a:solidFill>
              </a:rPr>
              <a:t> </a:t>
            </a:r>
            <a:r>
              <a:rPr lang="en-US" sz="1400" dirty="0" err="1">
                <a:solidFill>
                  <a:srgbClr val="E20916"/>
                </a:solidFill>
              </a:rPr>
              <a:t>i</a:t>
            </a:r>
            <a:r>
              <a:rPr lang="en-US" sz="1400" dirty="0">
                <a:solidFill>
                  <a:srgbClr val="E20916"/>
                </a:solidFill>
              </a:rPr>
              <a:t> Nordic Fire &amp; Safety AS </a:t>
            </a:r>
          </a:p>
          <a:p>
            <a:pPr marL="742898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E20916"/>
                </a:solidFill>
              </a:rPr>
              <a:t>10 </a:t>
            </a:r>
            <a:r>
              <a:rPr lang="nb-NO" sz="1400" dirty="0">
                <a:solidFill>
                  <a:srgbClr val="E20916"/>
                </a:solidFill>
              </a:rPr>
              <a:t>Meget</a:t>
            </a:r>
            <a:r>
              <a:rPr lang="en-US" sz="1400" dirty="0">
                <a:solidFill>
                  <a:srgbClr val="E20916"/>
                </a:solidFill>
              </a:rPr>
              <a:t> </a:t>
            </a:r>
            <a:r>
              <a:rPr lang="nb-NO" sz="1400" dirty="0">
                <a:solidFill>
                  <a:srgbClr val="E20916"/>
                </a:solidFill>
              </a:rPr>
              <a:t>dyktige Serviceteknikere</a:t>
            </a:r>
          </a:p>
          <a:p>
            <a:pPr marL="742898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1400" dirty="0">
                <a:solidFill>
                  <a:srgbClr val="E20916"/>
                </a:solidFill>
              </a:rPr>
              <a:t>Hovedkontor</a:t>
            </a:r>
            <a:r>
              <a:rPr lang="en-US" sz="1400" dirty="0">
                <a:solidFill>
                  <a:srgbClr val="E20916"/>
                </a:solidFill>
              </a:rPr>
              <a:t> </a:t>
            </a:r>
            <a:r>
              <a:rPr lang="nb-NO" sz="1400" dirty="0">
                <a:solidFill>
                  <a:srgbClr val="E20916"/>
                </a:solidFill>
              </a:rPr>
              <a:t>og monteringsanlegg på Ågotnes,</a:t>
            </a:r>
            <a:r>
              <a:rPr lang="en-US" sz="1400" dirty="0">
                <a:solidFill>
                  <a:srgbClr val="E20916"/>
                </a:solidFill>
              </a:rPr>
              <a:t> Bergen</a:t>
            </a:r>
          </a:p>
          <a:p>
            <a:pPr marL="742898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E20916"/>
                </a:solidFill>
              </a:rPr>
              <a:t>Service </a:t>
            </a:r>
            <a:r>
              <a:rPr lang="nb-NO" sz="1400" dirty="0">
                <a:solidFill>
                  <a:srgbClr val="E20916"/>
                </a:solidFill>
              </a:rPr>
              <a:t>kontor i Sandnessjøen</a:t>
            </a:r>
          </a:p>
          <a:p>
            <a:pPr marL="742898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1400" dirty="0">
                <a:solidFill>
                  <a:srgbClr val="E20916"/>
                </a:solidFill>
              </a:rPr>
              <a:t>Markedsledende</a:t>
            </a:r>
            <a:r>
              <a:rPr lang="en-US" sz="1400" dirty="0">
                <a:solidFill>
                  <a:srgbClr val="E20916"/>
                </a:solidFill>
              </a:rPr>
              <a:t> </a:t>
            </a:r>
            <a:r>
              <a:rPr lang="nb-NO" sz="1400" dirty="0">
                <a:solidFill>
                  <a:srgbClr val="E20916"/>
                </a:solidFill>
              </a:rPr>
              <a:t>leverandør innen brannslokking siden </a:t>
            </a:r>
            <a:r>
              <a:rPr lang="en-US" sz="1400" dirty="0">
                <a:solidFill>
                  <a:srgbClr val="E20916"/>
                </a:solidFill>
              </a:rPr>
              <a:t>1982</a:t>
            </a:r>
          </a:p>
          <a:p>
            <a:pPr marL="742898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1400" dirty="0">
                <a:solidFill>
                  <a:srgbClr val="E20916"/>
                </a:solidFill>
              </a:rPr>
              <a:t>Produsent og en høyt pålitelig servicepartner</a:t>
            </a:r>
            <a:r>
              <a:rPr lang="en-US" sz="1400" dirty="0">
                <a:solidFill>
                  <a:srgbClr val="E20916"/>
                </a:solidFill>
              </a:rPr>
              <a:t>  </a:t>
            </a:r>
          </a:p>
          <a:p>
            <a:pPr lvl="1">
              <a:spcAft>
                <a:spcPts val="1200"/>
              </a:spcAft>
            </a:pPr>
            <a:endParaRPr lang="en-US" sz="1400" dirty="0">
              <a:solidFill>
                <a:srgbClr val="E20916"/>
              </a:solidFill>
            </a:endParaRPr>
          </a:p>
        </p:txBody>
      </p: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4565CBA2-8397-4C9D-B5CA-1805A5E19170}"/>
              </a:ext>
            </a:extLst>
          </p:cNvPr>
          <p:cNvCxnSpPr>
            <a:cxnSpLocks/>
          </p:cNvCxnSpPr>
          <p:nvPr/>
        </p:nvCxnSpPr>
        <p:spPr>
          <a:xfrm>
            <a:off x="2497023" y="3771447"/>
            <a:ext cx="638272" cy="417094"/>
          </a:xfrm>
          <a:prstGeom prst="straightConnector1">
            <a:avLst/>
          </a:prstGeom>
          <a:ln>
            <a:solidFill>
              <a:srgbClr val="E209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7022A822-3A0F-47F0-B971-FCD8BB09EF35}"/>
              </a:ext>
            </a:extLst>
          </p:cNvPr>
          <p:cNvCxnSpPr>
            <a:cxnSpLocks/>
          </p:cNvCxnSpPr>
          <p:nvPr/>
        </p:nvCxnSpPr>
        <p:spPr>
          <a:xfrm flipV="1">
            <a:off x="2497023" y="2311615"/>
            <a:ext cx="1689030" cy="657726"/>
          </a:xfrm>
          <a:prstGeom prst="straightConnector1">
            <a:avLst/>
          </a:prstGeom>
          <a:ln>
            <a:solidFill>
              <a:srgbClr val="E209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Bilde 36" descr="Et bilde som inneholder tegning&#10;&#10;Automatisk generert beskrivelse">
            <a:extLst>
              <a:ext uri="{FF2B5EF4-FFF2-40B4-BE49-F238E27FC236}">
                <a16:creationId xmlns:a16="http://schemas.microsoft.com/office/drawing/2014/main" id="{445E5D88-A632-4B8A-8F2C-1C84233CA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22" y="5532233"/>
            <a:ext cx="2532311" cy="99138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C17AAC4-9ECA-4985-8C51-94BC86957B81}"/>
              </a:ext>
            </a:extLst>
          </p:cNvPr>
          <p:cNvSpPr/>
          <p:nvPr/>
        </p:nvSpPr>
        <p:spPr>
          <a:xfrm>
            <a:off x="0" y="5228699"/>
            <a:ext cx="12191999" cy="48151"/>
          </a:xfrm>
          <a:prstGeom prst="rect">
            <a:avLst/>
          </a:prstGeom>
          <a:solidFill>
            <a:srgbClr val="E20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6F70E46-8D39-4B33-9F18-C7912D91D9A2}"/>
              </a:ext>
            </a:extLst>
          </p:cNvPr>
          <p:cNvSpPr txBox="1"/>
          <p:nvPr/>
        </p:nvSpPr>
        <p:spPr>
          <a:xfrm>
            <a:off x="1034184" y="2776090"/>
            <a:ext cx="146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E20916"/>
                </a:solidFill>
              </a:rPr>
              <a:t>Sandnessjøen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F0C5F93-70A7-49E9-957C-C1C25F502175}"/>
              </a:ext>
            </a:extLst>
          </p:cNvPr>
          <p:cNvSpPr txBox="1"/>
          <p:nvPr/>
        </p:nvSpPr>
        <p:spPr>
          <a:xfrm>
            <a:off x="1517922" y="3527913"/>
            <a:ext cx="97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E20916"/>
                </a:solidFill>
              </a:rPr>
              <a:t>Ågotnes</a:t>
            </a:r>
          </a:p>
        </p:txBody>
      </p:sp>
    </p:spTree>
    <p:extLst>
      <p:ext uri="{BB962C8B-B14F-4D97-AF65-F5344CB8AC3E}">
        <p14:creationId xmlns:p14="http://schemas.microsoft.com/office/powerpoint/2010/main" val="402806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EE94567-18B2-493B-99B9-C9EDEFBB2A4A}"/>
              </a:ext>
            </a:extLst>
          </p:cNvPr>
          <p:cNvSpPr/>
          <p:nvPr/>
        </p:nvSpPr>
        <p:spPr>
          <a:xfrm>
            <a:off x="0" y="0"/>
            <a:ext cx="12192000" cy="5228699"/>
          </a:xfrm>
          <a:prstGeom prst="rect">
            <a:avLst/>
          </a:prstGeom>
          <a:solidFill>
            <a:srgbClr val="BE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8" name="Bilde 7" descr="Et bilde som inneholder tegning&#10;&#10;Automatisk generert beskrivelse">
            <a:extLst>
              <a:ext uri="{FF2B5EF4-FFF2-40B4-BE49-F238E27FC236}">
                <a16:creationId xmlns:a16="http://schemas.microsoft.com/office/drawing/2014/main" id="{9CAAE965-EFC4-470C-BCC1-A4FAA4974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22" y="5532233"/>
            <a:ext cx="2532311" cy="99138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D6048B70-E098-4953-B9F3-B590636619F3}"/>
              </a:ext>
            </a:extLst>
          </p:cNvPr>
          <p:cNvSpPr/>
          <p:nvPr/>
        </p:nvSpPr>
        <p:spPr>
          <a:xfrm>
            <a:off x="0" y="5228699"/>
            <a:ext cx="12191999" cy="48151"/>
          </a:xfrm>
          <a:prstGeom prst="rect">
            <a:avLst/>
          </a:prstGeom>
          <a:solidFill>
            <a:srgbClr val="E20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75B3428-EA39-4D60-B2E9-5DC7CCC979B6}"/>
              </a:ext>
            </a:extLst>
          </p:cNvPr>
          <p:cNvSpPr txBox="1">
            <a:spLocks/>
          </p:cNvSpPr>
          <p:nvPr/>
        </p:nvSpPr>
        <p:spPr>
          <a:xfrm>
            <a:off x="1268635" y="216569"/>
            <a:ext cx="1444709" cy="51384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600" b="1" dirty="0">
                <a:solidFill>
                  <a:srgbClr val="E20916"/>
                </a:solidFill>
                <a:latin typeface="+mn-lt"/>
              </a:rPr>
              <a:t>Marine</a:t>
            </a: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26AC9506-ADA1-491D-9810-AA97F775F34E}"/>
              </a:ext>
            </a:extLst>
          </p:cNvPr>
          <p:cNvCxnSpPr/>
          <p:nvPr/>
        </p:nvCxnSpPr>
        <p:spPr>
          <a:xfrm>
            <a:off x="4023389" y="321091"/>
            <a:ext cx="0" cy="4619877"/>
          </a:xfrm>
          <a:prstGeom prst="line">
            <a:avLst/>
          </a:prstGeom>
          <a:ln>
            <a:solidFill>
              <a:srgbClr val="E209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71FC6D11-897A-4EB0-9C3E-F9043B51E136}"/>
              </a:ext>
            </a:extLst>
          </p:cNvPr>
          <p:cNvCxnSpPr/>
          <p:nvPr/>
        </p:nvCxnSpPr>
        <p:spPr>
          <a:xfrm>
            <a:off x="8133345" y="321091"/>
            <a:ext cx="0" cy="4619877"/>
          </a:xfrm>
          <a:prstGeom prst="line">
            <a:avLst/>
          </a:prstGeom>
          <a:ln>
            <a:solidFill>
              <a:srgbClr val="E209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tel 1">
            <a:extLst>
              <a:ext uri="{FF2B5EF4-FFF2-40B4-BE49-F238E27FC236}">
                <a16:creationId xmlns:a16="http://schemas.microsoft.com/office/drawing/2014/main" id="{995C3BF5-54CF-4C65-AF31-491F6B8F5F1A}"/>
              </a:ext>
            </a:extLst>
          </p:cNvPr>
          <p:cNvSpPr txBox="1">
            <a:spLocks/>
          </p:cNvSpPr>
          <p:nvPr/>
        </p:nvSpPr>
        <p:spPr>
          <a:xfrm>
            <a:off x="8472496" y="208549"/>
            <a:ext cx="3380353" cy="51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200" b="1" dirty="0">
                <a:solidFill>
                  <a:srgbClr val="E20916"/>
                </a:solidFill>
                <a:latin typeface="+mn-lt"/>
              </a:rPr>
              <a:t>Bygg og Næring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55480A5B-331F-428C-BF53-34AA4FC7E735}"/>
              </a:ext>
            </a:extLst>
          </p:cNvPr>
          <p:cNvSpPr txBox="1">
            <a:spLocks/>
          </p:cNvSpPr>
          <p:nvPr/>
        </p:nvSpPr>
        <p:spPr>
          <a:xfrm>
            <a:off x="5268897" y="216569"/>
            <a:ext cx="1615868" cy="51384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600" b="1" dirty="0">
                <a:solidFill>
                  <a:srgbClr val="E20916"/>
                </a:solidFill>
                <a:latin typeface="+mn-lt"/>
              </a:rPr>
              <a:t>Industri</a:t>
            </a:r>
          </a:p>
        </p:txBody>
      </p:sp>
      <p:pic>
        <p:nvPicPr>
          <p:cNvPr id="18" name="Picture 45">
            <a:extLst>
              <a:ext uri="{FF2B5EF4-FFF2-40B4-BE49-F238E27FC236}">
                <a16:creationId xmlns:a16="http://schemas.microsoft.com/office/drawing/2014/main" id="{DCECB89F-7EB0-4BD7-9C68-208A81DB4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72" y="818645"/>
            <a:ext cx="3098672" cy="1754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5C2E22-40E1-45E6-BAAD-D5FF5879B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8014" r="-24" b="9783"/>
          <a:stretch/>
        </p:blipFill>
        <p:spPr bwMode="auto">
          <a:xfrm>
            <a:off x="4656736" y="818645"/>
            <a:ext cx="2843264" cy="17540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rtor senter">
            <a:extLst>
              <a:ext uri="{FF2B5EF4-FFF2-40B4-BE49-F238E27FC236}">
                <a16:creationId xmlns:a16="http://schemas.microsoft.com/office/drawing/2014/main" id="{10FD9018-B761-4E84-8107-BC1440660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4"/>
          <a:stretch/>
        </p:blipFill>
        <p:spPr bwMode="auto">
          <a:xfrm>
            <a:off x="8766692" y="818645"/>
            <a:ext cx="2962636" cy="175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4366B833-7B20-4AB5-A632-D15246ABDE28}"/>
              </a:ext>
            </a:extLst>
          </p:cNvPr>
          <p:cNvSpPr txBox="1"/>
          <p:nvPr/>
        </p:nvSpPr>
        <p:spPr>
          <a:xfrm>
            <a:off x="4753904" y="3036783"/>
            <a:ext cx="2684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 err="1">
                <a:solidFill>
                  <a:srgbClr val="E20916"/>
                </a:solidFill>
              </a:rPr>
              <a:t>Westcon</a:t>
            </a:r>
            <a:endParaRPr lang="nb-NO" dirty="0">
              <a:solidFill>
                <a:srgbClr val="E2091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Norsk Gjenvinning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Franzefoss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Gasnor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CCB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D60F5C4-B873-4C03-B993-3A74BDA4C232}"/>
              </a:ext>
            </a:extLst>
          </p:cNvPr>
          <p:cNvSpPr txBox="1"/>
          <p:nvPr/>
        </p:nvSpPr>
        <p:spPr>
          <a:xfrm>
            <a:off x="8905915" y="3036783"/>
            <a:ext cx="2684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Kjøpesenter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Backer Eiendom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E-CO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Lerøy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BKK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28556DB6-DB83-4F7B-8C51-0C5181109B06}"/>
              </a:ext>
            </a:extLst>
          </p:cNvPr>
          <p:cNvSpPr txBox="1"/>
          <p:nvPr/>
        </p:nvSpPr>
        <p:spPr>
          <a:xfrm>
            <a:off x="720601" y="3036783"/>
            <a:ext cx="2684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Norled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Fjord1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Hurtigruten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Atlantic Offshore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E20916"/>
                </a:solidFill>
              </a:rPr>
              <a:t>Bergen Tankers</a:t>
            </a:r>
          </a:p>
        </p:txBody>
      </p:sp>
    </p:spTree>
    <p:extLst>
      <p:ext uri="{BB962C8B-B14F-4D97-AF65-F5344CB8AC3E}">
        <p14:creationId xmlns:p14="http://schemas.microsoft.com/office/powerpoint/2010/main" val="32663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9804743-8C4F-4B50-9E8E-6EC1F9DFFF70}"/>
              </a:ext>
            </a:extLst>
          </p:cNvPr>
          <p:cNvSpPr/>
          <p:nvPr/>
        </p:nvSpPr>
        <p:spPr>
          <a:xfrm>
            <a:off x="0" y="0"/>
            <a:ext cx="12192000" cy="5228699"/>
          </a:xfrm>
          <a:prstGeom prst="rect">
            <a:avLst/>
          </a:prstGeom>
          <a:solidFill>
            <a:srgbClr val="BE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F228E15E-6647-415E-8EC6-970B4D15D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22" y="5532233"/>
            <a:ext cx="2532311" cy="99138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05C26A1-2C3C-4528-B62C-76AAB1C39400}"/>
              </a:ext>
            </a:extLst>
          </p:cNvPr>
          <p:cNvSpPr/>
          <p:nvPr/>
        </p:nvSpPr>
        <p:spPr>
          <a:xfrm>
            <a:off x="0" y="5228699"/>
            <a:ext cx="12191999" cy="48151"/>
          </a:xfrm>
          <a:prstGeom prst="rect">
            <a:avLst/>
          </a:prstGeom>
          <a:solidFill>
            <a:srgbClr val="E20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606E4B7-0D05-4443-8084-92408651D634}"/>
              </a:ext>
            </a:extLst>
          </p:cNvPr>
          <p:cNvSpPr txBox="1">
            <a:spLocks/>
          </p:cNvSpPr>
          <p:nvPr/>
        </p:nvSpPr>
        <p:spPr>
          <a:xfrm>
            <a:off x="343317" y="499651"/>
            <a:ext cx="1754353" cy="553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48" rtl="0" eaLnBrk="1" latinLnBrk="0" hangingPunct="1">
              <a:spcBef>
                <a:spcPct val="0"/>
              </a:spcBef>
              <a:buNone/>
              <a:defRPr sz="4500" b="1" kern="1200">
                <a:solidFill>
                  <a:srgbClr val="0090D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nb-NO" sz="3000" dirty="0">
                <a:solidFill>
                  <a:srgbClr val="E20916"/>
                </a:solidFill>
              </a:rPr>
              <a:t>Produkter</a:t>
            </a:r>
            <a:endParaRPr lang="nb-NO" sz="3000" kern="1200" dirty="0">
              <a:solidFill>
                <a:srgbClr val="E2091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62EB0-1CD4-4918-A662-C32182262A66}"/>
              </a:ext>
            </a:extLst>
          </p:cNvPr>
          <p:cNvSpPr txBox="1">
            <a:spLocks/>
          </p:cNvSpPr>
          <p:nvPr/>
        </p:nvSpPr>
        <p:spPr>
          <a:xfrm>
            <a:off x="343317" y="1089726"/>
            <a:ext cx="6928197" cy="3596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61" indent="-342861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5" indent="-285717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8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8601" indent="-342861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0045" indent="-342861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000" b="1" dirty="0">
                <a:solidFill>
                  <a:srgbClr val="E20916"/>
                </a:solidFill>
              </a:rPr>
              <a:t>Nordic Fire &amp; Safety AS leverer markedsledende produkter som;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Alt innen brann- og sikkerhetsutstyr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Vann- og gassystemer som Inergen, Novec, </a:t>
            </a:r>
            <a:r>
              <a:rPr lang="nb-NO" sz="1600" dirty="0" err="1">
                <a:solidFill>
                  <a:srgbClr val="E20916"/>
                </a:solidFill>
              </a:rPr>
              <a:t>Argonite</a:t>
            </a:r>
            <a:r>
              <a:rPr lang="nb-NO" sz="1600" dirty="0">
                <a:solidFill>
                  <a:srgbClr val="E20916"/>
                </a:solidFill>
              </a:rPr>
              <a:t>,  Hi-</a:t>
            </a:r>
            <a:r>
              <a:rPr lang="nb-NO" sz="1600" dirty="0" err="1">
                <a:solidFill>
                  <a:srgbClr val="E20916"/>
                </a:solidFill>
              </a:rPr>
              <a:t>fog</a:t>
            </a:r>
            <a:r>
              <a:rPr lang="nb-NO" sz="1600" dirty="0">
                <a:solidFill>
                  <a:srgbClr val="E20916"/>
                </a:solidFill>
              </a:rPr>
              <a:t>, Vanntåke, skumsystemer etc.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Pusteluftutstyr, evakuering- og redningsmasker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Drakter og redningsvester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Førstehjelpsutstyr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Hjertestartere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Sikringsutstyr ved entring og klatring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Skilt og merking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1DFD0ED-FC8F-4795-849D-8461C8B8B99E}"/>
              </a:ext>
            </a:extLst>
          </p:cNvPr>
          <p:cNvSpPr/>
          <p:nvPr/>
        </p:nvSpPr>
        <p:spPr>
          <a:xfrm>
            <a:off x="293267" y="5483162"/>
            <a:ext cx="6096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nb-NO" altLang="nb-NO" dirty="0">
                <a:solidFill>
                  <a:srgbClr val="E20916"/>
                </a:solidFill>
              </a:rPr>
              <a:t>Nordic Fire &amp; Safety AS leverer de løsninger som våre kunder spesifiserer. Dette etter interne krav og verifiserer opp mot gjeldende myndighetskrav.</a:t>
            </a:r>
          </a:p>
          <a:p>
            <a:pPr>
              <a:lnSpc>
                <a:spcPct val="90000"/>
              </a:lnSpc>
            </a:pPr>
            <a:r>
              <a:rPr lang="nb-NO" altLang="nb-NO" dirty="0">
                <a:solidFill>
                  <a:srgbClr val="E20916"/>
                </a:solidFill>
              </a:rPr>
              <a:t>Tilrettelegger produkter og tjenester etter bedriftens behov.  </a:t>
            </a:r>
            <a:endParaRPr lang="en-US" altLang="nb-NO" dirty="0">
              <a:solidFill>
                <a:srgbClr val="E20916"/>
              </a:solidFill>
            </a:endParaRPr>
          </a:p>
        </p:txBody>
      </p:sp>
      <p:pic>
        <p:nvPicPr>
          <p:cNvPr id="11" name="Bilde 10" descr="Et bilde som inneholder rød, sitter, stor, oransje&#10;&#10;Automatisk generert beskrivelse">
            <a:extLst>
              <a:ext uri="{FF2B5EF4-FFF2-40B4-BE49-F238E27FC236}">
                <a16:creationId xmlns:a16="http://schemas.microsoft.com/office/drawing/2014/main" id="{D592A68B-CEB8-4176-A593-8559A1527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31" y="392169"/>
            <a:ext cx="2296821" cy="2296821"/>
          </a:xfrm>
          <a:prstGeom prst="rect">
            <a:avLst/>
          </a:prstGeom>
          <a:ln>
            <a:solidFill>
              <a:srgbClr val="E20916"/>
            </a:solidFill>
          </a:ln>
        </p:spPr>
      </p:pic>
      <p:pic>
        <p:nvPicPr>
          <p:cNvPr id="13" name="Bilde 12" descr="Et bilde som inneholder rød, sitter&#10;&#10;Automatisk generert beskrivelse">
            <a:extLst>
              <a:ext uri="{FF2B5EF4-FFF2-40B4-BE49-F238E27FC236}">
                <a16:creationId xmlns:a16="http://schemas.microsoft.com/office/drawing/2014/main" id="{E83A30E8-E11B-44F4-881E-EC8B7BD26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8" y="392169"/>
            <a:ext cx="1610836" cy="2421624"/>
          </a:xfrm>
          <a:prstGeom prst="rect">
            <a:avLst/>
          </a:prstGeom>
          <a:ln>
            <a:solidFill>
              <a:srgbClr val="E20916"/>
            </a:solidFill>
          </a:ln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9362EC3-2973-471C-B544-0872EF4F87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/>
        </p:blipFill>
        <p:spPr>
          <a:xfrm>
            <a:off x="9192040" y="2944373"/>
            <a:ext cx="2494844" cy="1761066"/>
          </a:xfrm>
          <a:prstGeom prst="rect">
            <a:avLst/>
          </a:prstGeom>
          <a:ln>
            <a:solidFill>
              <a:srgbClr val="E20916"/>
            </a:solidFill>
          </a:ln>
        </p:spPr>
      </p:pic>
      <p:pic>
        <p:nvPicPr>
          <p:cNvPr id="19" name="Bilde 18" descr="Et bilde som inneholder vann, rød, sitter, brann&#10;&#10;Automatisk generert beskrivelse">
            <a:extLst>
              <a:ext uri="{FF2B5EF4-FFF2-40B4-BE49-F238E27FC236}">
                <a16:creationId xmlns:a16="http://schemas.microsoft.com/office/drawing/2014/main" id="{F5461D82-299F-4E17-8F16-FBAF113EC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31" y="2849367"/>
            <a:ext cx="1302556" cy="1837255"/>
          </a:xfrm>
          <a:prstGeom prst="rect">
            <a:avLst/>
          </a:prstGeom>
          <a:ln>
            <a:solidFill>
              <a:srgbClr val="E20916"/>
            </a:solidFill>
          </a:ln>
        </p:spPr>
      </p:pic>
    </p:spTree>
    <p:extLst>
      <p:ext uri="{BB962C8B-B14F-4D97-AF65-F5344CB8AC3E}">
        <p14:creationId xmlns:p14="http://schemas.microsoft.com/office/powerpoint/2010/main" val="2858164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D2108DB-7F1F-4E15-A485-997826F80E1C}"/>
              </a:ext>
            </a:extLst>
          </p:cNvPr>
          <p:cNvSpPr/>
          <p:nvPr/>
        </p:nvSpPr>
        <p:spPr>
          <a:xfrm>
            <a:off x="0" y="0"/>
            <a:ext cx="12192000" cy="5228699"/>
          </a:xfrm>
          <a:prstGeom prst="rect">
            <a:avLst/>
          </a:prstGeom>
          <a:solidFill>
            <a:srgbClr val="BE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B3589E21-A029-455D-8144-3128568E4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22" y="5532233"/>
            <a:ext cx="2532311" cy="99138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1D38344-E435-469A-BBA7-06DDC073B49F}"/>
              </a:ext>
            </a:extLst>
          </p:cNvPr>
          <p:cNvSpPr/>
          <p:nvPr/>
        </p:nvSpPr>
        <p:spPr>
          <a:xfrm>
            <a:off x="0" y="5228699"/>
            <a:ext cx="12191999" cy="48151"/>
          </a:xfrm>
          <a:prstGeom prst="rect">
            <a:avLst/>
          </a:prstGeom>
          <a:solidFill>
            <a:srgbClr val="E20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B5A957A7-0C4D-4029-9AC6-F8CC785481A5}"/>
              </a:ext>
            </a:extLst>
          </p:cNvPr>
          <p:cNvSpPr txBox="1">
            <a:spLocks/>
          </p:cNvSpPr>
          <p:nvPr/>
        </p:nvSpPr>
        <p:spPr>
          <a:xfrm>
            <a:off x="349768" y="417126"/>
            <a:ext cx="4136507" cy="6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48" rtl="0" eaLnBrk="1" latinLnBrk="0" hangingPunct="1">
              <a:spcBef>
                <a:spcPct val="0"/>
              </a:spcBef>
              <a:buNone/>
              <a:defRPr sz="4500" b="1" kern="1200">
                <a:solidFill>
                  <a:srgbClr val="0090D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nb-NO" sz="3000" kern="1200" dirty="0">
                <a:solidFill>
                  <a:srgbClr val="E20916"/>
                </a:solidFill>
                <a:latin typeface="+mj-lt"/>
                <a:ea typeface="+mj-ea"/>
                <a:cs typeface="+mj-cs"/>
              </a:rPr>
              <a:t>Inspeksjon og Vedlikehold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12B34-DE22-444E-8146-555846DDB07A}"/>
              </a:ext>
            </a:extLst>
          </p:cNvPr>
          <p:cNvSpPr txBox="1">
            <a:spLocks/>
          </p:cNvSpPr>
          <p:nvPr/>
        </p:nvSpPr>
        <p:spPr>
          <a:xfrm>
            <a:off x="349768" y="1076326"/>
            <a:ext cx="7803632" cy="4407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61" indent="-342861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5" indent="-285717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8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8601" indent="-342861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0045" indent="-342861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000" b="1" dirty="0">
                <a:solidFill>
                  <a:srgbClr val="E20916"/>
                </a:solidFill>
              </a:rPr>
              <a:t>Nordic Fire &amp; Safety AS utfører inspeksjon, service og vedlikehold på brann- og sikkerhetsutstyr på alle typer fartøy og onshore installasjoner</a:t>
            </a:r>
            <a:endParaRPr lang="nb-NO" sz="1100" b="1" dirty="0">
              <a:solidFill>
                <a:srgbClr val="E20916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Inspeksjon, testing og service av slukkesystemer og brannutstyr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Service og kalibrering av gassmålere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Pusteluftutstyr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Medisinsk oksygen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Redningsutstyr (Redningsdrakter, redningsvester </a:t>
            </a:r>
            <a:r>
              <a:rPr lang="nb-NO" sz="1600" dirty="0" err="1">
                <a:solidFill>
                  <a:srgbClr val="E20916"/>
                </a:solidFill>
              </a:rPr>
              <a:t>etc</a:t>
            </a:r>
            <a:r>
              <a:rPr lang="nb-NO" sz="1600" dirty="0">
                <a:solidFill>
                  <a:srgbClr val="E20916"/>
                </a:solidFill>
              </a:rPr>
              <a:t>)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Kontroll og ettersyn av førstehjelpsutstyr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Kontroll og ettersyn av klatreutstyr/entring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Inspeksjon, service og vedlikehold av faste vann- og gassbaserte slokkesystemer.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Skumanalyse på fartøy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Kontroll av nød-, markerings- og </a:t>
            </a:r>
            <a:r>
              <a:rPr lang="nb-NO" sz="1600" dirty="0" err="1">
                <a:solidFill>
                  <a:srgbClr val="E20916"/>
                </a:solidFill>
              </a:rPr>
              <a:t>ledelys</a:t>
            </a:r>
            <a:r>
              <a:rPr lang="nb-NO" sz="1600" dirty="0">
                <a:solidFill>
                  <a:srgbClr val="E20916"/>
                </a:solidFill>
              </a:rPr>
              <a:t>/skilt/</a:t>
            </a:r>
            <a:r>
              <a:rPr lang="nb-NO" sz="1600" dirty="0" err="1">
                <a:solidFill>
                  <a:srgbClr val="E20916"/>
                </a:solidFill>
              </a:rPr>
              <a:t>Low</a:t>
            </a:r>
            <a:r>
              <a:rPr lang="nb-NO" sz="1600" dirty="0">
                <a:solidFill>
                  <a:srgbClr val="E20916"/>
                </a:solidFill>
              </a:rPr>
              <a:t> Level </a:t>
            </a:r>
            <a:r>
              <a:rPr lang="nb-NO" sz="1600" dirty="0" err="1">
                <a:solidFill>
                  <a:srgbClr val="E20916"/>
                </a:solidFill>
              </a:rPr>
              <a:t>Lighting</a:t>
            </a:r>
            <a:r>
              <a:rPr lang="nb-NO" sz="1600" dirty="0">
                <a:solidFill>
                  <a:srgbClr val="E20916"/>
                </a:solidFill>
              </a:rPr>
              <a:t> skilt</a:t>
            </a:r>
            <a:endParaRPr lang="en-US" sz="1600" dirty="0">
              <a:solidFill>
                <a:srgbClr val="E20916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87FD3F9-4EC5-4707-ABDF-64066FC20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7229" r="11013" b="5677"/>
          <a:stretch/>
        </p:blipFill>
        <p:spPr>
          <a:xfrm>
            <a:off x="8588893" y="2753933"/>
            <a:ext cx="3121152" cy="1681736"/>
          </a:xfrm>
          <a:prstGeom prst="rect">
            <a:avLst/>
          </a:prstGeom>
          <a:ln>
            <a:solidFill>
              <a:srgbClr val="E20916"/>
            </a:solidFill>
          </a:ln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332A1231-5A43-4E10-AAEE-B5C0A6965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/>
          <a:stretch/>
        </p:blipFill>
        <p:spPr>
          <a:xfrm>
            <a:off x="8588893" y="495299"/>
            <a:ext cx="3008778" cy="2003249"/>
          </a:xfrm>
          <a:prstGeom prst="rect">
            <a:avLst/>
          </a:prstGeom>
          <a:ln>
            <a:solidFill>
              <a:srgbClr val="E20916"/>
            </a:solidFill>
          </a:ln>
        </p:spPr>
      </p:pic>
    </p:spTree>
    <p:extLst>
      <p:ext uri="{BB962C8B-B14F-4D97-AF65-F5344CB8AC3E}">
        <p14:creationId xmlns:p14="http://schemas.microsoft.com/office/powerpoint/2010/main" val="367685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E4F3EB1-04B3-414C-A3E8-3AEE30C5CBD1}"/>
              </a:ext>
            </a:extLst>
          </p:cNvPr>
          <p:cNvSpPr/>
          <p:nvPr/>
        </p:nvSpPr>
        <p:spPr>
          <a:xfrm>
            <a:off x="0" y="0"/>
            <a:ext cx="12192000" cy="5228699"/>
          </a:xfrm>
          <a:prstGeom prst="rect">
            <a:avLst/>
          </a:prstGeom>
          <a:solidFill>
            <a:srgbClr val="BE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53D74159-01FC-4D06-9A61-A8A2FBD6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22" y="5532233"/>
            <a:ext cx="2532311" cy="99138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2E831-AA00-4984-B209-01EEAD4BB67E}"/>
              </a:ext>
            </a:extLst>
          </p:cNvPr>
          <p:cNvSpPr/>
          <p:nvPr/>
        </p:nvSpPr>
        <p:spPr>
          <a:xfrm>
            <a:off x="0" y="5228699"/>
            <a:ext cx="12191999" cy="48151"/>
          </a:xfrm>
          <a:prstGeom prst="rect">
            <a:avLst/>
          </a:prstGeom>
          <a:solidFill>
            <a:srgbClr val="E20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AB949930-453F-4C9A-8369-2AFC2ED1A52B}"/>
              </a:ext>
            </a:extLst>
          </p:cNvPr>
          <p:cNvSpPr txBox="1">
            <a:spLocks/>
          </p:cNvSpPr>
          <p:nvPr/>
        </p:nvSpPr>
        <p:spPr>
          <a:xfrm>
            <a:off x="400050" y="543367"/>
            <a:ext cx="1756725" cy="54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48" rtl="0" eaLnBrk="1" latinLnBrk="0" hangingPunct="1">
              <a:spcBef>
                <a:spcPct val="0"/>
              </a:spcBef>
              <a:buNone/>
              <a:defRPr sz="4500" b="1" kern="1200">
                <a:solidFill>
                  <a:srgbClr val="0090D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000" kern="1200" dirty="0" err="1">
                <a:solidFill>
                  <a:srgbClr val="E20916"/>
                </a:solidFill>
                <a:latin typeface="+mj-lt"/>
                <a:ea typeface="+mj-ea"/>
                <a:cs typeface="+mj-cs"/>
              </a:rPr>
              <a:t>Tjenester</a:t>
            </a:r>
            <a:r>
              <a:rPr lang="en-US" sz="3000" kern="1200" dirty="0">
                <a:solidFill>
                  <a:srgbClr val="E20916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59825-319B-4A92-92FC-FE337885E7B2}"/>
              </a:ext>
            </a:extLst>
          </p:cNvPr>
          <p:cNvSpPr txBox="1">
            <a:spLocks/>
          </p:cNvSpPr>
          <p:nvPr/>
        </p:nvSpPr>
        <p:spPr>
          <a:xfrm>
            <a:off x="400050" y="1033018"/>
            <a:ext cx="5452425" cy="2661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61" indent="-342861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5" indent="-285717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8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8601" indent="-342861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0045" indent="-342861" algn="l" defTabSz="457148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600" u="sng" dirty="0" err="1">
                <a:solidFill>
                  <a:srgbClr val="E20916"/>
                </a:solidFill>
              </a:rPr>
              <a:t>Feilsøking</a:t>
            </a:r>
            <a:r>
              <a:rPr lang="en-US" sz="1600" u="sng" dirty="0">
                <a:solidFill>
                  <a:srgbClr val="E20916"/>
                </a:solidFill>
              </a:rPr>
              <a:t>: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E20916"/>
                </a:solidFill>
              </a:rPr>
              <a:t>Vi har erfarne serviceteknikere med høy tekniske kompetanse på brann- og sikkerhetsutstyr. Undersøkelser/inspeksjoner for å avdekke </a:t>
            </a:r>
            <a:r>
              <a:rPr lang="nb-NO" sz="1600" dirty="0" err="1">
                <a:solidFill>
                  <a:srgbClr val="E20916"/>
                </a:solidFill>
              </a:rPr>
              <a:t>event</a:t>
            </a:r>
            <a:r>
              <a:rPr lang="nb-NO" sz="1600" dirty="0">
                <a:solidFill>
                  <a:srgbClr val="E20916"/>
                </a:solidFill>
              </a:rPr>
              <a:t>. feil og mangler på systemer. </a:t>
            </a:r>
          </a:p>
          <a:p>
            <a:pPr marL="0" indent="0">
              <a:buNone/>
            </a:pPr>
            <a:endParaRPr lang="nb-NO" sz="1600" dirty="0">
              <a:solidFill>
                <a:srgbClr val="E20916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E20916"/>
                </a:solidFill>
              </a:rPr>
              <a:t>Hydrauliske</a:t>
            </a:r>
            <a:r>
              <a:rPr lang="en-US" sz="1600" dirty="0">
                <a:solidFill>
                  <a:srgbClr val="E20916"/>
                </a:solidFill>
              </a:rPr>
              <a:t> </a:t>
            </a:r>
            <a:r>
              <a:rPr lang="en-US" sz="1600" dirty="0" err="1">
                <a:solidFill>
                  <a:srgbClr val="E20916"/>
                </a:solidFill>
              </a:rPr>
              <a:t>kalkulasjoner</a:t>
            </a:r>
            <a:r>
              <a:rPr lang="en-US" sz="1600" dirty="0">
                <a:solidFill>
                  <a:srgbClr val="E20916"/>
                </a:solidFill>
              </a:rPr>
              <a:t> </a:t>
            </a:r>
            <a:r>
              <a:rPr lang="en-US" sz="1600" dirty="0" err="1">
                <a:solidFill>
                  <a:srgbClr val="E20916"/>
                </a:solidFill>
              </a:rPr>
              <a:t>på</a:t>
            </a:r>
            <a:r>
              <a:rPr lang="en-US" sz="1600" dirty="0">
                <a:solidFill>
                  <a:srgbClr val="E20916"/>
                </a:solidFill>
              </a:rPr>
              <a:t> </a:t>
            </a:r>
            <a:r>
              <a:rPr lang="en-US" sz="1600" dirty="0" err="1">
                <a:solidFill>
                  <a:srgbClr val="E20916"/>
                </a:solidFill>
              </a:rPr>
              <a:t>vann</a:t>
            </a:r>
            <a:r>
              <a:rPr lang="en-US" sz="1600" dirty="0">
                <a:solidFill>
                  <a:srgbClr val="E20916"/>
                </a:solidFill>
              </a:rPr>
              <a:t>/</a:t>
            </a:r>
            <a:r>
              <a:rPr lang="en-US" sz="1600" dirty="0" err="1">
                <a:solidFill>
                  <a:srgbClr val="E20916"/>
                </a:solidFill>
              </a:rPr>
              <a:t>gassystemer</a:t>
            </a:r>
            <a:endParaRPr lang="en-US" sz="1600" dirty="0">
              <a:solidFill>
                <a:srgbClr val="E20916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rgbClr val="E20916"/>
                </a:solidFill>
              </a:rPr>
              <a:t>Rådgivertjeneser</a:t>
            </a:r>
            <a:r>
              <a:rPr lang="nb-NO" sz="1600" dirty="0">
                <a:solidFill>
                  <a:srgbClr val="E20916"/>
                </a:solidFill>
              </a:rPr>
              <a:t> i forbindelse med installering av brann- og sikkerhetsutstyr </a:t>
            </a:r>
            <a:r>
              <a:rPr lang="nb-NO" sz="1600" dirty="0" err="1">
                <a:solidFill>
                  <a:srgbClr val="E20916"/>
                </a:solidFill>
              </a:rPr>
              <a:t>onshore</a:t>
            </a:r>
            <a:r>
              <a:rPr lang="nb-NO" sz="1600" dirty="0">
                <a:solidFill>
                  <a:srgbClr val="E20916"/>
                </a:solidFill>
              </a:rPr>
              <a:t> og maritimt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Trykktesting av gass og vannsystemer (flasker og tanker)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E20916"/>
                </a:solidFill>
              </a:rPr>
              <a:t>Test av alle typer skumsystemer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E20916"/>
              </a:solidFill>
            </a:endParaRPr>
          </a:p>
          <a:p>
            <a:pPr marL="0" indent="0">
              <a:buNone/>
            </a:pPr>
            <a:r>
              <a:rPr lang="en-US" sz="1600" u="sng" dirty="0" err="1">
                <a:solidFill>
                  <a:srgbClr val="E20916"/>
                </a:solidFill>
              </a:rPr>
              <a:t>Igangsetting</a:t>
            </a:r>
            <a:r>
              <a:rPr lang="en-US" sz="1600" u="sng" dirty="0">
                <a:solidFill>
                  <a:srgbClr val="E20916"/>
                </a:solidFill>
              </a:rPr>
              <a:t> / commissioning: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E20916"/>
                </a:solidFill>
              </a:rPr>
              <a:t>Alle typer tredjeparts assistanse ved oppstart av nye eller modifiserte systemer, uavhengig av leverandør</a:t>
            </a:r>
            <a:r>
              <a:rPr lang="en-US" sz="1600" dirty="0">
                <a:solidFill>
                  <a:srgbClr val="E20916"/>
                </a:solidFill>
              </a:rPr>
              <a:t>.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7B41892-7B31-41F4-9E81-D38313E25ED3}"/>
              </a:ext>
            </a:extLst>
          </p:cNvPr>
          <p:cNvSpPr/>
          <p:nvPr/>
        </p:nvSpPr>
        <p:spPr>
          <a:xfrm>
            <a:off x="400050" y="553223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err="1">
                <a:solidFill>
                  <a:srgbClr val="E20916"/>
                </a:solidFill>
              </a:rPr>
              <a:t>Utleie</a:t>
            </a:r>
            <a:r>
              <a:rPr lang="en-US" u="sng" dirty="0">
                <a:solidFill>
                  <a:srgbClr val="E20916"/>
                </a:solidFill>
              </a:rPr>
              <a:t>:</a:t>
            </a:r>
          </a:p>
          <a:p>
            <a:r>
              <a:rPr lang="en-US" dirty="0" err="1">
                <a:solidFill>
                  <a:srgbClr val="E20916"/>
                </a:solidFill>
              </a:rPr>
              <a:t>Utleie</a:t>
            </a:r>
            <a:r>
              <a:rPr lang="en-US" dirty="0">
                <a:solidFill>
                  <a:srgbClr val="E20916"/>
                </a:solidFill>
              </a:rPr>
              <a:t> av alt </a:t>
            </a:r>
            <a:r>
              <a:rPr lang="en-US" dirty="0" err="1">
                <a:solidFill>
                  <a:srgbClr val="E20916"/>
                </a:solidFill>
              </a:rPr>
              <a:t>nødvendig</a:t>
            </a:r>
            <a:r>
              <a:rPr lang="en-US" dirty="0">
                <a:solidFill>
                  <a:srgbClr val="E20916"/>
                </a:solidFill>
              </a:rPr>
              <a:t> </a:t>
            </a:r>
            <a:r>
              <a:rPr lang="en-US" dirty="0" err="1">
                <a:solidFill>
                  <a:srgbClr val="E20916"/>
                </a:solidFill>
              </a:rPr>
              <a:t>utstyr</a:t>
            </a:r>
            <a:r>
              <a:rPr lang="en-US" dirty="0">
                <a:solidFill>
                  <a:srgbClr val="E20916"/>
                </a:solidFill>
              </a:rPr>
              <a:t> for </a:t>
            </a:r>
            <a:r>
              <a:rPr lang="en-US" dirty="0" err="1">
                <a:solidFill>
                  <a:srgbClr val="E20916"/>
                </a:solidFill>
              </a:rPr>
              <a:t>lange</a:t>
            </a:r>
            <a:r>
              <a:rPr lang="en-US" dirty="0">
                <a:solidFill>
                  <a:srgbClr val="E20916"/>
                </a:solidFill>
              </a:rPr>
              <a:t> </a:t>
            </a:r>
            <a:r>
              <a:rPr lang="en-US" dirty="0" err="1">
                <a:solidFill>
                  <a:srgbClr val="E20916"/>
                </a:solidFill>
              </a:rPr>
              <a:t>og</a:t>
            </a:r>
            <a:r>
              <a:rPr lang="en-US" dirty="0">
                <a:solidFill>
                  <a:srgbClr val="E20916"/>
                </a:solidFill>
              </a:rPr>
              <a:t> </a:t>
            </a:r>
            <a:r>
              <a:rPr lang="en-US" dirty="0" err="1">
                <a:solidFill>
                  <a:srgbClr val="E20916"/>
                </a:solidFill>
              </a:rPr>
              <a:t>kortere</a:t>
            </a:r>
            <a:r>
              <a:rPr lang="en-US" dirty="0">
                <a:solidFill>
                  <a:srgbClr val="E20916"/>
                </a:solidFill>
              </a:rPr>
              <a:t> </a:t>
            </a:r>
            <a:r>
              <a:rPr lang="en-US" dirty="0" err="1">
                <a:solidFill>
                  <a:srgbClr val="E20916"/>
                </a:solidFill>
              </a:rPr>
              <a:t>perioder</a:t>
            </a:r>
            <a:r>
              <a:rPr lang="en-US" dirty="0">
                <a:solidFill>
                  <a:srgbClr val="E20916"/>
                </a:solidFill>
              </a:rPr>
              <a:t>. </a:t>
            </a:r>
            <a:r>
              <a:rPr lang="en-US" dirty="0" err="1">
                <a:solidFill>
                  <a:srgbClr val="E20916"/>
                </a:solidFill>
              </a:rPr>
              <a:t>Typisk</a:t>
            </a:r>
            <a:r>
              <a:rPr lang="en-US" dirty="0">
                <a:solidFill>
                  <a:srgbClr val="E20916"/>
                </a:solidFill>
              </a:rPr>
              <a:t> </a:t>
            </a:r>
            <a:r>
              <a:rPr lang="en-US" dirty="0" err="1">
                <a:solidFill>
                  <a:srgbClr val="E20916"/>
                </a:solidFill>
              </a:rPr>
              <a:t>kompenserende</a:t>
            </a:r>
            <a:r>
              <a:rPr lang="en-US" dirty="0">
                <a:solidFill>
                  <a:srgbClr val="E20916"/>
                </a:solidFill>
              </a:rPr>
              <a:t> </a:t>
            </a:r>
            <a:r>
              <a:rPr lang="en-US" dirty="0" err="1">
                <a:solidFill>
                  <a:srgbClr val="E20916"/>
                </a:solidFill>
              </a:rPr>
              <a:t>tiltak</a:t>
            </a:r>
            <a:r>
              <a:rPr lang="en-US" dirty="0">
                <a:solidFill>
                  <a:srgbClr val="E20916"/>
                </a:solidFill>
              </a:rPr>
              <a:t> </a:t>
            </a:r>
            <a:r>
              <a:rPr lang="en-US" dirty="0" err="1">
                <a:solidFill>
                  <a:srgbClr val="E20916"/>
                </a:solidFill>
              </a:rPr>
              <a:t>ved</a:t>
            </a:r>
            <a:r>
              <a:rPr lang="en-US" dirty="0">
                <a:solidFill>
                  <a:srgbClr val="E20916"/>
                </a:solidFill>
              </a:rPr>
              <a:t> </a:t>
            </a:r>
            <a:r>
              <a:rPr lang="en-US" dirty="0" err="1">
                <a:solidFill>
                  <a:srgbClr val="E20916"/>
                </a:solidFill>
              </a:rPr>
              <a:t>sertifisering</a:t>
            </a:r>
            <a:r>
              <a:rPr lang="en-US" dirty="0">
                <a:solidFill>
                  <a:srgbClr val="E20916"/>
                </a:solidFill>
              </a:rPr>
              <a:t>/</a:t>
            </a:r>
            <a:r>
              <a:rPr lang="en-US" dirty="0" err="1">
                <a:solidFill>
                  <a:srgbClr val="E20916"/>
                </a:solidFill>
              </a:rPr>
              <a:t>klassing</a:t>
            </a:r>
            <a:r>
              <a:rPr lang="en-US" dirty="0">
                <a:solidFill>
                  <a:srgbClr val="E20916"/>
                </a:solidFill>
              </a:rPr>
              <a:t> </a:t>
            </a:r>
            <a:endParaRPr lang="en-US" altLang="nb-NO" dirty="0">
              <a:solidFill>
                <a:srgbClr val="E20916"/>
              </a:solidFill>
            </a:endParaRPr>
          </a:p>
        </p:txBody>
      </p:sp>
      <p:pic>
        <p:nvPicPr>
          <p:cNvPr id="10" name="Bilde 9" descr="Et bilde som inneholder person, innendørs, mann, kjøkken&#10;&#10;Automatisk generert beskrivelse">
            <a:extLst>
              <a:ext uri="{FF2B5EF4-FFF2-40B4-BE49-F238E27FC236}">
                <a16:creationId xmlns:a16="http://schemas.microsoft.com/office/drawing/2014/main" id="{0FF4BD91-B969-46E5-9729-D243EAA0A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548" y="505828"/>
            <a:ext cx="3121152" cy="2066544"/>
          </a:xfrm>
          <a:prstGeom prst="rect">
            <a:avLst/>
          </a:prstGeom>
          <a:ln>
            <a:solidFill>
              <a:srgbClr val="E20916"/>
            </a:solidFill>
          </a:ln>
        </p:spPr>
      </p:pic>
      <p:pic>
        <p:nvPicPr>
          <p:cNvPr id="12" name="Bilde 11" descr="Et bilde som inneholder innendørs, sitter, rød, leke&#10;&#10;Automatisk generert beskrivelse">
            <a:extLst>
              <a:ext uri="{FF2B5EF4-FFF2-40B4-BE49-F238E27FC236}">
                <a16:creationId xmlns:a16="http://schemas.microsoft.com/office/drawing/2014/main" id="{7189F460-860E-4988-83EB-EE75BDC4F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2815830"/>
            <a:ext cx="4791075" cy="1916800"/>
          </a:xfrm>
          <a:prstGeom prst="rect">
            <a:avLst/>
          </a:prstGeom>
          <a:ln>
            <a:solidFill>
              <a:srgbClr val="E20916"/>
            </a:solidFill>
          </a:ln>
        </p:spPr>
      </p:pic>
      <p:pic>
        <p:nvPicPr>
          <p:cNvPr id="14" name="Bilde 13" descr="Et bilde som inneholder sitter, innendørs, bord, liten&#10;&#10;Automatisk generert beskrivelse">
            <a:extLst>
              <a:ext uri="{FF2B5EF4-FFF2-40B4-BE49-F238E27FC236}">
                <a16:creationId xmlns:a16="http://schemas.microsoft.com/office/drawing/2014/main" id="{8137FDA2-72D9-4BA7-9572-601C3B66B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493903"/>
            <a:ext cx="1459785" cy="2066544"/>
          </a:xfrm>
          <a:prstGeom prst="rect">
            <a:avLst/>
          </a:prstGeom>
          <a:ln>
            <a:solidFill>
              <a:srgbClr val="E20916"/>
            </a:solidFill>
          </a:ln>
        </p:spPr>
      </p:pic>
    </p:spTree>
    <p:extLst>
      <p:ext uri="{BB962C8B-B14F-4D97-AF65-F5344CB8AC3E}">
        <p14:creationId xmlns:p14="http://schemas.microsoft.com/office/powerpoint/2010/main" val="351237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>
            <a:extLst>
              <a:ext uri="{FF2B5EF4-FFF2-40B4-BE49-F238E27FC236}">
                <a16:creationId xmlns:a16="http://schemas.microsoft.com/office/drawing/2014/main" id="{678FADB8-C740-4CA0-B166-601A66D4E4F2}"/>
              </a:ext>
            </a:extLst>
          </p:cNvPr>
          <p:cNvSpPr/>
          <p:nvPr/>
        </p:nvSpPr>
        <p:spPr>
          <a:xfrm>
            <a:off x="-1" y="0"/>
            <a:ext cx="12192000" cy="5228699"/>
          </a:xfrm>
          <a:prstGeom prst="rect">
            <a:avLst/>
          </a:prstGeom>
          <a:solidFill>
            <a:srgbClr val="BE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70AB61BE-731C-46E3-B251-AF0CA37387E0}"/>
              </a:ext>
            </a:extLst>
          </p:cNvPr>
          <p:cNvSpPr/>
          <p:nvPr/>
        </p:nvSpPr>
        <p:spPr>
          <a:xfrm>
            <a:off x="6467475" y="85725"/>
            <a:ext cx="5316685" cy="5067299"/>
          </a:xfrm>
          <a:prstGeom prst="rect">
            <a:avLst/>
          </a:prstGeom>
          <a:solidFill>
            <a:schemeClr val="bg1"/>
          </a:solidFill>
          <a:ln>
            <a:solidFill>
              <a:srgbClr val="E209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951B8FAF-28A2-4B62-9E23-F39691DDD3C9}"/>
              </a:ext>
            </a:extLst>
          </p:cNvPr>
          <p:cNvSpPr/>
          <p:nvPr/>
        </p:nvSpPr>
        <p:spPr>
          <a:xfrm>
            <a:off x="341161" y="3241219"/>
            <a:ext cx="5316685" cy="1828154"/>
          </a:xfrm>
          <a:prstGeom prst="rect">
            <a:avLst/>
          </a:prstGeom>
          <a:solidFill>
            <a:schemeClr val="bg1"/>
          </a:solidFill>
          <a:ln>
            <a:solidFill>
              <a:srgbClr val="E209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2" name="Bilde 31" descr="Et bilde som inneholder tegning&#10;&#10;Automatisk generert beskrivelse">
            <a:extLst>
              <a:ext uri="{FF2B5EF4-FFF2-40B4-BE49-F238E27FC236}">
                <a16:creationId xmlns:a16="http://schemas.microsoft.com/office/drawing/2014/main" id="{B8166363-A777-4420-88EE-8E9AF12E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22" y="5532233"/>
            <a:ext cx="2532311" cy="991389"/>
          </a:xfrm>
          <a:prstGeom prst="rect">
            <a:avLst/>
          </a:prstGeom>
        </p:spPr>
      </p:pic>
      <p:sp>
        <p:nvSpPr>
          <p:cNvPr id="33" name="Rektangel 32">
            <a:extLst>
              <a:ext uri="{FF2B5EF4-FFF2-40B4-BE49-F238E27FC236}">
                <a16:creationId xmlns:a16="http://schemas.microsoft.com/office/drawing/2014/main" id="{CD15836F-809E-47FB-995B-F5EC44C54299}"/>
              </a:ext>
            </a:extLst>
          </p:cNvPr>
          <p:cNvSpPr/>
          <p:nvPr/>
        </p:nvSpPr>
        <p:spPr>
          <a:xfrm>
            <a:off x="0" y="5228699"/>
            <a:ext cx="12191999" cy="48151"/>
          </a:xfrm>
          <a:prstGeom prst="rect">
            <a:avLst/>
          </a:prstGeom>
          <a:solidFill>
            <a:srgbClr val="E20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0">
            <a:extLst>
              <a:ext uri="{FF2B5EF4-FFF2-40B4-BE49-F238E27FC236}">
                <a16:creationId xmlns:a16="http://schemas.microsoft.com/office/drawing/2014/main" id="{B2E3A19E-AE06-469C-8756-3DC80FBB5A12}"/>
              </a:ext>
            </a:extLst>
          </p:cNvPr>
          <p:cNvSpPr/>
          <p:nvPr/>
        </p:nvSpPr>
        <p:spPr>
          <a:xfrm>
            <a:off x="1717476" y="388585"/>
            <a:ext cx="2433185" cy="8246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B050"/>
                </a:solidFill>
                <a:latin typeface="Verdana" pitchFamily="34" charset="0"/>
              </a:rPr>
              <a:t>KUNDE</a:t>
            </a:r>
          </a:p>
        </p:txBody>
      </p:sp>
      <p:cxnSp>
        <p:nvCxnSpPr>
          <p:cNvPr id="3" name="Rett pil 18">
            <a:extLst>
              <a:ext uri="{FF2B5EF4-FFF2-40B4-BE49-F238E27FC236}">
                <a16:creationId xmlns:a16="http://schemas.microsoft.com/office/drawing/2014/main" id="{2FA11A98-CCAC-4501-B971-E632D09E52F9}"/>
              </a:ext>
            </a:extLst>
          </p:cNvPr>
          <p:cNvCxnSpPr>
            <a:cxnSpLocks/>
          </p:cNvCxnSpPr>
          <p:nvPr/>
        </p:nvCxnSpPr>
        <p:spPr>
          <a:xfrm flipV="1">
            <a:off x="2905349" y="1237832"/>
            <a:ext cx="2" cy="465740"/>
          </a:xfrm>
          <a:prstGeom prst="straightConnector1">
            <a:avLst/>
          </a:prstGeom>
          <a:ln>
            <a:solidFill>
              <a:srgbClr val="E20916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" name="Rett pil 20">
            <a:extLst>
              <a:ext uri="{FF2B5EF4-FFF2-40B4-BE49-F238E27FC236}">
                <a16:creationId xmlns:a16="http://schemas.microsoft.com/office/drawing/2014/main" id="{0B771EC7-2833-44D8-981E-C61B6B3B9A5C}"/>
              </a:ext>
            </a:extLst>
          </p:cNvPr>
          <p:cNvCxnSpPr>
            <a:cxnSpLocks/>
          </p:cNvCxnSpPr>
          <p:nvPr/>
        </p:nvCxnSpPr>
        <p:spPr>
          <a:xfrm flipH="1">
            <a:off x="5170797" y="2288895"/>
            <a:ext cx="1156724" cy="0"/>
          </a:xfrm>
          <a:prstGeom prst="straightConnector1">
            <a:avLst/>
          </a:prstGeom>
          <a:ln>
            <a:solidFill>
              <a:srgbClr val="E2091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http://www.dillmannimport.com/Imagenes%20Portada/Logo.png">
            <a:extLst>
              <a:ext uri="{FF2B5EF4-FFF2-40B4-BE49-F238E27FC236}">
                <a16:creationId xmlns:a16="http://schemas.microsoft.com/office/drawing/2014/main" id="{11E8E4DC-A61D-4355-A067-41C1C88D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14" y="2508668"/>
            <a:ext cx="1860122" cy="77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Bilderesultat for marioff">
            <a:extLst>
              <a:ext uri="{FF2B5EF4-FFF2-40B4-BE49-F238E27FC236}">
                <a16:creationId xmlns:a16="http://schemas.microsoft.com/office/drawing/2014/main" id="{0FC11977-8709-4B85-A701-9D67084D0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14827"/>
          <a:stretch/>
        </p:blipFill>
        <p:spPr bwMode="auto">
          <a:xfrm>
            <a:off x="6742229" y="4302277"/>
            <a:ext cx="1612892" cy="7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FC5ED122-4E4D-4F64-A30B-47D7904EFB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55" b="16039"/>
          <a:stretch/>
        </p:blipFill>
        <p:spPr>
          <a:xfrm>
            <a:off x="6736773" y="1784764"/>
            <a:ext cx="1623805" cy="717863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F9103175-E7A6-40D5-9B8B-B6614C8ED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0667" y="4302277"/>
            <a:ext cx="890135" cy="243907"/>
          </a:xfrm>
          <a:prstGeom prst="rect">
            <a:avLst/>
          </a:prstGeom>
        </p:spPr>
      </p:pic>
      <p:cxnSp>
        <p:nvCxnSpPr>
          <p:cNvPr id="24" name="Rett pil 18">
            <a:extLst>
              <a:ext uri="{FF2B5EF4-FFF2-40B4-BE49-F238E27FC236}">
                <a16:creationId xmlns:a16="http://schemas.microsoft.com/office/drawing/2014/main" id="{FA1794DD-A9FE-40B0-82D2-D96294DB46A2}"/>
              </a:ext>
            </a:extLst>
          </p:cNvPr>
          <p:cNvCxnSpPr>
            <a:cxnSpLocks/>
          </p:cNvCxnSpPr>
          <p:nvPr/>
        </p:nvCxnSpPr>
        <p:spPr>
          <a:xfrm flipV="1">
            <a:off x="2915098" y="2721161"/>
            <a:ext cx="0" cy="402018"/>
          </a:xfrm>
          <a:prstGeom prst="straightConnector1">
            <a:avLst/>
          </a:prstGeom>
          <a:ln>
            <a:solidFill>
              <a:srgbClr val="E20916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2" name="Bilde 41" descr="Et bilde som inneholder tegning&#10;&#10;Automatisk generert beskrivelse">
            <a:extLst>
              <a:ext uri="{FF2B5EF4-FFF2-40B4-BE49-F238E27FC236}">
                <a16:creationId xmlns:a16="http://schemas.microsoft.com/office/drawing/2014/main" id="{BF39E1DC-68AC-4816-A139-F134D1F2E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4" b="9700"/>
          <a:stretch/>
        </p:blipFill>
        <p:spPr>
          <a:xfrm>
            <a:off x="639929" y="1306826"/>
            <a:ext cx="4530868" cy="1751618"/>
          </a:xfrm>
          <a:prstGeom prst="rect">
            <a:avLst/>
          </a:prstGeom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5E204D88-8D94-4502-BDB3-9AA73E1F1E51}"/>
              </a:ext>
            </a:extLst>
          </p:cNvPr>
          <p:cNvSpPr txBox="1"/>
          <p:nvPr/>
        </p:nvSpPr>
        <p:spPr>
          <a:xfrm>
            <a:off x="341161" y="5735539"/>
            <a:ext cx="5857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nb-NO" sz="3200" dirty="0">
                <a:solidFill>
                  <a:srgbClr val="E20916"/>
                </a:solidFill>
              </a:rPr>
              <a:t>- </a:t>
            </a:r>
            <a:r>
              <a:rPr lang="nb-NO" altLang="nb-NO" sz="3200" dirty="0">
                <a:solidFill>
                  <a:srgbClr val="E20916"/>
                </a:solidFill>
              </a:rPr>
              <a:t>Strategiske</a:t>
            </a:r>
            <a:r>
              <a:rPr lang="en-US" altLang="nb-NO" sz="3200" dirty="0">
                <a:solidFill>
                  <a:srgbClr val="E20916"/>
                </a:solidFill>
              </a:rPr>
              <a:t> </a:t>
            </a:r>
            <a:r>
              <a:rPr lang="nb-NO" altLang="nb-NO" sz="3200" dirty="0">
                <a:solidFill>
                  <a:srgbClr val="E20916"/>
                </a:solidFill>
              </a:rPr>
              <a:t>samarbeidspartnere</a:t>
            </a:r>
            <a:endParaRPr lang="nb-NO" sz="3200" dirty="0">
              <a:solidFill>
                <a:srgbClr val="E20916"/>
              </a:solidFill>
            </a:endParaRPr>
          </a:p>
        </p:txBody>
      </p:sp>
      <p:pic>
        <p:nvPicPr>
          <p:cNvPr id="2053" name="Picture 5" descr="Image result for Vestteknikk logo png">
            <a:extLst>
              <a:ext uri="{FF2B5EF4-FFF2-40B4-BE49-F238E27FC236}">
                <a16:creationId xmlns:a16="http://schemas.microsoft.com/office/drawing/2014/main" id="{570A7255-7765-46D1-A807-185511B09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40" y="159848"/>
            <a:ext cx="1230871" cy="82468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6" name="Bilde 45" descr="Et bilde som inneholder tegning&#10;&#10;Automatisk generert beskrivelse">
            <a:extLst>
              <a:ext uri="{FF2B5EF4-FFF2-40B4-BE49-F238E27FC236}">
                <a16:creationId xmlns:a16="http://schemas.microsoft.com/office/drawing/2014/main" id="{8A6CC4B1-236F-4B97-BD4C-795220456B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403" y="168009"/>
            <a:ext cx="1668854" cy="884636"/>
          </a:xfrm>
          <a:prstGeom prst="rect">
            <a:avLst/>
          </a:prstGeom>
        </p:spPr>
      </p:pic>
      <p:pic>
        <p:nvPicPr>
          <p:cNvPr id="48" name="Bilde 47" descr="Et bilde som inneholder skjorte&#10;&#10;Automatisk generert beskrivelse">
            <a:extLst>
              <a:ext uri="{FF2B5EF4-FFF2-40B4-BE49-F238E27FC236}">
                <a16:creationId xmlns:a16="http://schemas.microsoft.com/office/drawing/2014/main" id="{F3C48F55-1913-461F-A247-F638F78892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57" y="990572"/>
            <a:ext cx="1486836" cy="788151"/>
          </a:xfrm>
          <a:prstGeom prst="rect">
            <a:avLst/>
          </a:prstGeom>
        </p:spPr>
      </p:pic>
      <p:pic>
        <p:nvPicPr>
          <p:cNvPr id="50" name="Bilde 49" descr="Et bilde som inneholder tegning, bord&#10;&#10;Automatisk generert beskrivelse">
            <a:extLst>
              <a:ext uri="{FF2B5EF4-FFF2-40B4-BE49-F238E27FC236}">
                <a16:creationId xmlns:a16="http://schemas.microsoft.com/office/drawing/2014/main" id="{4FEB16F0-1BE6-4524-A59D-C3ACA388255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5" t="10132" r="20697" b="8287"/>
          <a:stretch/>
        </p:blipFill>
        <p:spPr>
          <a:xfrm>
            <a:off x="6841830" y="3288550"/>
            <a:ext cx="1413691" cy="1007684"/>
          </a:xfrm>
          <a:prstGeom prst="rect">
            <a:avLst/>
          </a:prstGeom>
        </p:spPr>
      </p:pic>
      <p:pic>
        <p:nvPicPr>
          <p:cNvPr id="2055" name="Picture 7" descr="Image result for Autronica logo png">
            <a:extLst>
              <a:ext uri="{FF2B5EF4-FFF2-40B4-BE49-F238E27FC236}">
                <a16:creationId xmlns:a16="http://schemas.microsoft.com/office/drawing/2014/main" id="{A14E66BD-CE4A-41D3-B238-DD77C8391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7" b="21712"/>
          <a:stretch/>
        </p:blipFill>
        <p:spPr bwMode="auto">
          <a:xfrm>
            <a:off x="9444032" y="1306826"/>
            <a:ext cx="1595596" cy="10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Image result for Honeywell logo png">
            <a:extLst>
              <a:ext uri="{FF2B5EF4-FFF2-40B4-BE49-F238E27FC236}">
                <a16:creationId xmlns:a16="http://schemas.microsoft.com/office/drawing/2014/main" id="{02719664-99C3-489C-8C2E-80814E08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224" y="2630721"/>
            <a:ext cx="2393213" cy="64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Image result for MSA logo png">
            <a:extLst>
              <a:ext uri="{FF2B5EF4-FFF2-40B4-BE49-F238E27FC236}">
                <a16:creationId xmlns:a16="http://schemas.microsoft.com/office/drawing/2014/main" id="{33B15440-2FEF-409A-8DF6-F5176613A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0" b="32271"/>
          <a:stretch/>
        </p:blipFill>
        <p:spPr bwMode="auto">
          <a:xfrm>
            <a:off x="9337218" y="3531506"/>
            <a:ext cx="1809225" cy="64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Image result for Air liquide logo png">
            <a:extLst>
              <a:ext uri="{FF2B5EF4-FFF2-40B4-BE49-F238E27FC236}">
                <a16:creationId xmlns:a16="http://schemas.microsoft.com/office/drawing/2014/main" id="{8BF38398-9336-460D-9DC7-F75815C4B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55" y="4432293"/>
            <a:ext cx="2156351" cy="4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Image result for tyco logo png">
            <a:extLst>
              <a:ext uri="{FF2B5EF4-FFF2-40B4-BE49-F238E27FC236}">
                <a16:creationId xmlns:a16="http://schemas.microsoft.com/office/drawing/2014/main" id="{746F5576-AB95-4798-96CC-79D07EAB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3" y="3319402"/>
            <a:ext cx="1557480" cy="54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Bilde 51" descr="Et bilde som inneholder tegning&#10;&#10;Automatisk generert beskrivelse">
            <a:extLst>
              <a:ext uri="{FF2B5EF4-FFF2-40B4-BE49-F238E27FC236}">
                <a16:creationId xmlns:a16="http://schemas.microsoft.com/office/drawing/2014/main" id="{2FB7E0D4-AEBC-4B05-A5C5-45848570C8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0" y="4046482"/>
            <a:ext cx="1534258" cy="767129"/>
          </a:xfrm>
          <a:prstGeom prst="rect">
            <a:avLst/>
          </a:prstGeom>
        </p:spPr>
      </p:pic>
      <p:pic>
        <p:nvPicPr>
          <p:cNvPr id="54" name="Bilde 53" descr="Et bilde som inneholder skilt&#10;&#10;Automatisk generert beskrivelse">
            <a:extLst>
              <a:ext uri="{FF2B5EF4-FFF2-40B4-BE49-F238E27FC236}">
                <a16:creationId xmlns:a16="http://schemas.microsoft.com/office/drawing/2014/main" id="{0FF1F9CE-543E-4B60-BB82-25FE5D292CE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16270" r="31470" b="15938"/>
          <a:stretch/>
        </p:blipFill>
        <p:spPr>
          <a:xfrm>
            <a:off x="520810" y="3877196"/>
            <a:ext cx="1371601" cy="1094068"/>
          </a:xfrm>
          <a:prstGeom prst="rect">
            <a:avLst/>
          </a:prstGeom>
        </p:spPr>
      </p:pic>
      <p:pic>
        <p:nvPicPr>
          <p:cNvPr id="56" name="Bilde 55" descr="Et bilde som inneholder fyrverkeri&#10;&#10;Automatisk generert beskrivelse">
            <a:extLst>
              <a:ext uri="{FF2B5EF4-FFF2-40B4-BE49-F238E27FC236}">
                <a16:creationId xmlns:a16="http://schemas.microsoft.com/office/drawing/2014/main" id="{A596D498-69BA-455E-9DBA-C886A54BB72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8255" r="13750" b="44800"/>
          <a:stretch/>
        </p:blipFill>
        <p:spPr>
          <a:xfrm>
            <a:off x="528547" y="3241219"/>
            <a:ext cx="3057523" cy="6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70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2406F212A96A4D858F4882C31A2B1A" ma:contentTypeVersion="11" ma:contentTypeDescription="Opprett et nytt dokument." ma:contentTypeScope="" ma:versionID="d4bceee62095db006fa5ba00216a3e1c">
  <xsd:schema xmlns:xsd="http://www.w3.org/2001/XMLSchema" xmlns:xs="http://www.w3.org/2001/XMLSchema" xmlns:p="http://schemas.microsoft.com/office/2006/metadata/properties" xmlns:ns3="f860c543-a1a5-4c75-a112-d511bd4e3897" xmlns:ns4="f348b6aa-6e8a-40d2-8da5-8b8d1db8ca08" targetNamespace="http://schemas.microsoft.com/office/2006/metadata/properties" ma:root="true" ma:fieldsID="332c728b4586e73b2485c8bcdc54e1b1" ns3:_="" ns4:_="">
    <xsd:import namespace="f860c543-a1a5-4c75-a112-d511bd4e3897"/>
    <xsd:import namespace="f348b6aa-6e8a-40d2-8da5-8b8d1db8ca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60c543-a1a5-4c75-a112-d511bd4e38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8b6aa-6e8a-40d2-8da5-8b8d1db8ca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1CEBA4-7B3F-4731-8E3C-3A6FC88B6CB6}">
  <ds:schemaRefs>
    <ds:schemaRef ds:uri="f860c543-a1a5-4c75-a112-d511bd4e3897"/>
    <ds:schemaRef ds:uri="http://purl.org/dc/elements/1.1/"/>
    <ds:schemaRef ds:uri="http://purl.org/dc/dcmitype/"/>
    <ds:schemaRef ds:uri="http://schemas.microsoft.com/office/infopath/2007/PartnerControls"/>
    <ds:schemaRef ds:uri="f348b6aa-6e8a-40d2-8da5-8b8d1db8ca08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1A28A90-9947-4A7C-A1D3-4DBE17679B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60c543-a1a5-4c75-a112-d511bd4e3897"/>
    <ds:schemaRef ds:uri="f348b6aa-6e8a-40d2-8da5-8b8d1db8ca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464F11-C834-45EE-8E09-72245AD340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341</Words>
  <Application>Microsoft Office PowerPoint</Application>
  <PresentationFormat>Widescreen</PresentationFormat>
  <Paragraphs>65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Verdana</vt:lpstr>
      <vt:lpstr>Wingdings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Christian  Hermansen</dc:creator>
  <cp:lastModifiedBy>Christian  Hermansen</cp:lastModifiedBy>
  <cp:revision>32</cp:revision>
  <dcterms:created xsi:type="dcterms:W3CDTF">2019-10-15T06:47:15Z</dcterms:created>
  <dcterms:modified xsi:type="dcterms:W3CDTF">2019-10-24T09:47:32Z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0x0101000D2406F212A96A4D858F4882C31A2B1A</vt:lpwstr>
  </property>
</Properties>
</file>